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</p:sldMasterIdLst>
  <p:notesMasterIdLst>
    <p:notesMasterId r:id="rId19"/>
  </p:notesMasterIdLst>
  <p:sldIdLst>
    <p:sldId id="260" r:id="rId2"/>
    <p:sldId id="261" r:id="rId3"/>
    <p:sldId id="262" r:id="rId4"/>
    <p:sldId id="265" r:id="rId5"/>
    <p:sldId id="266" r:id="rId6"/>
    <p:sldId id="264" r:id="rId7"/>
    <p:sldId id="263" r:id="rId8"/>
    <p:sldId id="256" r:id="rId9"/>
    <p:sldId id="257" r:id="rId10"/>
    <p:sldId id="258" r:id="rId11"/>
    <p:sldId id="259" r:id="rId12"/>
    <p:sldId id="269" r:id="rId13"/>
    <p:sldId id="270" r:id="rId14"/>
    <p:sldId id="271" r:id="rId15"/>
    <p:sldId id="272" r:id="rId16"/>
    <p:sldId id="273" r:id="rId17"/>
    <p:sldId id="274" r:id="rId18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14" autoAdjust="0"/>
  </p:normalViewPr>
  <p:slideViewPr>
    <p:cSldViewPr>
      <p:cViewPr>
        <p:scale>
          <a:sx n="100" d="100"/>
          <a:sy n="100" d="100"/>
        </p:scale>
        <p:origin x="-946" y="-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B94A7-342B-4B2D-A27C-25B1C5701BB5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19781-6870-4F3E-B2AE-7473505406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1923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7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335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255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01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5916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765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916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1877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644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406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70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1EF5E-7325-41FC-9589-9EC95EDC632C}" type="datetimeFigureOut">
              <a:rPr lang="it-IT" smtClean="0"/>
              <a:t>09/01/2026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14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68548"/>
            <a:ext cx="10195266" cy="13590940"/>
          </a:xfrm>
          <a:prstGeom prst="rect">
            <a:avLst/>
          </a:prstGeom>
          <a:effectLst>
            <a:outerShdw sx="1000" sy="1000" algn="ctr" rotWithShape="0">
              <a:schemeClr val="bg1"/>
            </a:outerShdw>
          </a:effectLst>
        </p:spPr>
      </p:pic>
      <p:pic>
        <p:nvPicPr>
          <p:cNvPr id="9" name="Segnaposto contenut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8998"/>
            <a:ext cx="2232248" cy="972249"/>
          </a:xfr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68796"/>
            <a:ext cx="3347864" cy="899964"/>
          </a:xfrm>
          <a:prstGeom prst="rect">
            <a:avLst/>
          </a:prstGeom>
        </p:spPr>
      </p:pic>
      <p:sp>
        <p:nvSpPr>
          <p:cNvPr id="12" name="Titolo 1"/>
          <p:cNvSpPr txBox="1">
            <a:spLocks/>
          </p:cNvSpPr>
          <p:nvPr/>
        </p:nvSpPr>
        <p:spPr>
          <a:xfrm>
            <a:off x="0" y="1268760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2"/>
                </a:solidFill>
                <a:latin typeface="Algerian" panose="04020705040A02060702" pitchFamily="82" charset="0"/>
              </a:rPr>
              <a:t>ACCESS WAY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0" y="4284780"/>
            <a:ext cx="9069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Componenti del nostro gruppo di lavoro:</a:t>
            </a:r>
          </a:p>
          <a:p>
            <a:r>
              <a:rPr lang="it-IT" dirty="0"/>
              <a:t>Alessandro Pio Casto</a:t>
            </a:r>
          </a:p>
          <a:p>
            <a:pPr lvl="8"/>
            <a:r>
              <a:rPr lang="it-IT" dirty="0"/>
              <a:t>Dario Esposito</a:t>
            </a:r>
            <a:br>
              <a:rPr lang="it-IT" dirty="0"/>
            </a:br>
            <a:r>
              <a:rPr lang="it-IT" dirty="0"/>
              <a:t>				Mauro Lavigna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28" y="2476619"/>
            <a:ext cx="2057143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9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Diagramma di sequenza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59" y="1288752"/>
            <a:ext cx="6798282" cy="4525963"/>
          </a:xfrm>
        </p:spPr>
      </p:pic>
      <p:sp>
        <p:nvSpPr>
          <p:cNvPr id="5" name="CasellaDiTesto 4"/>
          <p:cNvSpPr txBox="1"/>
          <p:nvPr/>
        </p:nvSpPr>
        <p:spPr>
          <a:xfrm>
            <a:off x="0" y="583662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Il diagramma mostra la comunicazione tra l’utente, sistema, api e il database durante il processo di login e di esecuzione dell’interfaccia fornita </a:t>
            </a:r>
            <a:r>
              <a:rPr lang="it-IT" sz="2000" dirty="0" err="1"/>
              <a:t>dall’api</a:t>
            </a:r>
            <a:r>
              <a:rPr lang="it-IT" sz="2000" dirty="0"/>
              <a:t>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21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Diagramma delle classi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55982"/>
            <a:ext cx="7075517" cy="4887013"/>
          </a:xfrm>
        </p:spPr>
      </p:pic>
      <p:sp>
        <p:nvSpPr>
          <p:cNvPr id="5" name="CasellaDiTesto 4"/>
          <p:cNvSpPr txBox="1"/>
          <p:nvPr/>
        </p:nvSpPr>
        <p:spPr>
          <a:xfrm>
            <a:off x="7911" y="5842995"/>
            <a:ext cx="9145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diagramma delle classi rappresenta la struttura del sistema, evidenziando le principali entità e i servizi utilizzati per la gestione degli utenti e dei punti di interesse accessibili.</a:t>
            </a:r>
            <a:br>
              <a:rPr lang="it-IT" dirty="0"/>
            </a:br>
            <a:r>
              <a:rPr lang="it-IT" dirty="0"/>
              <a:t>Evidenzia l’interazione tra gestione utenti, servizi di rete e dati </a:t>
            </a:r>
            <a:r>
              <a:rPr lang="it-IT" dirty="0" err="1"/>
              <a:t>Overpass</a:t>
            </a:r>
            <a:r>
              <a:rPr lang="it-IT" dirty="0"/>
              <a:t>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89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xmlns="" id="{869EE069-892F-643E-251A-0E4394D2B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xmlns="" id="{08F2551C-7A94-A405-C021-310976A4C1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xmlns="" id="{BAC69ADA-C5CE-7A00-9ADE-A3CCC09057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53" y="2276872"/>
            <a:ext cx="1948223" cy="18602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sellaDiTesto 7"/>
          <p:cNvSpPr txBox="1"/>
          <p:nvPr/>
        </p:nvSpPr>
        <p:spPr>
          <a:xfrm>
            <a:off x="3131840" y="2348880"/>
            <a:ext cx="5760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la grossa fetta di </a:t>
            </a:r>
            <a:r>
              <a:rPr lang="it-IT" dirty="0" err="1"/>
              <a:t>app</a:t>
            </a:r>
            <a:r>
              <a:rPr lang="it-IT" dirty="0"/>
              <a:t> scaricate su Google P</a:t>
            </a:r>
            <a:r>
              <a:rPr lang="it-IT" dirty="0" smtClean="0"/>
              <a:t>lay </a:t>
            </a:r>
            <a:r>
              <a:rPr lang="it-IT" dirty="0" err="1"/>
              <a:t>S</a:t>
            </a:r>
            <a:r>
              <a:rPr lang="it-IT" dirty="0" err="1" smtClean="0"/>
              <a:t>tore</a:t>
            </a:r>
            <a:r>
              <a:rPr lang="it-IT" dirty="0"/>
              <a:t>, l'</a:t>
            </a:r>
            <a:r>
              <a:rPr lang="it-IT" dirty="0" err="1"/>
              <a:t>app</a:t>
            </a:r>
            <a:r>
              <a:rPr lang="it-IT" dirty="0"/>
              <a:t> </a:t>
            </a:r>
            <a:r>
              <a:rPr lang="it-IT" dirty="0" err="1"/>
              <a:t>A</a:t>
            </a:r>
            <a:r>
              <a:rPr lang="it-IT" dirty="0" err="1" smtClean="0"/>
              <a:t>ndroid</a:t>
            </a:r>
            <a:r>
              <a:rPr lang="it-IT" dirty="0" smtClean="0"/>
              <a:t> </a:t>
            </a:r>
            <a:r>
              <a:rPr lang="it-IT" dirty="0"/>
              <a:t>potrebbe raggiungere molta più utenza, soprattutto </a:t>
            </a:r>
            <a:r>
              <a:rPr lang="it-IT" dirty="0" smtClean="0"/>
              <a:t>se l'</a:t>
            </a:r>
            <a:r>
              <a:rPr lang="it-IT" dirty="0" err="1" smtClean="0"/>
              <a:t>app</a:t>
            </a:r>
            <a:r>
              <a:rPr lang="it-IT" dirty="0" smtClean="0"/>
              <a:t> </a:t>
            </a:r>
            <a:r>
              <a:rPr lang="it-IT" dirty="0"/>
              <a:t>ha un design accattivante e leggibile. 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Il layout dell’interfaccia lo abbiamo realizzato utilizzando il </a:t>
            </a:r>
            <a:r>
              <a:rPr lang="it-IT" dirty="0" err="1" smtClean="0"/>
              <a:t>framework</a:t>
            </a:r>
            <a:r>
              <a:rPr lang="it-IT" dirty="0" smtClean="0"/>
              <a:t> di </a:t>
            </a:r>
            <a:r>
              <a:rPr lang="it-IT" dirty="0" err="1" smtClean="0"/>
              <a:t>Jetpack</a:t>
            </a:r>
            <a:r>
              <a:rPr lang="it-IT" dirty="0" smtClean="0"/>
              <a:t> Compose.</a:t>
            </a:r>
            <a:endParaRPr lang="it-IT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02" y="3933055"/>
            <a:ext cx="3515590" cy="2662127"/>
          </a:xfrm>
          <a:prstGeom prst="rect">
            <a:avLst/>
          </a:prstGeom>
        </p:spPr>
      </p:pic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 smtClean="0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5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8C4C563-96A1-E1C8-A9AC-898D0C92E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xmlns="" id="{6072B303-C1C5-34D1-35F1-4D7D8324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4" y="1141076"/>
            <a:ext cx="1995486" cy="401914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xmlns="" id="{80A37709-CED2-E83B-3134-C82BE139A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xmlns="" id="{96E8B2E5-1E6B-CF03-D6F6-1E9ED01693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 smtClean="0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4283968" y="2060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3059832" y="1700808"/>
            <a:ext cx="5566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Data la grossa fetta di </a:t>
            </a:r>
            <a:r>
              <a:rPr lang="it-IT" dirty="0" err="1"/>
              <a:t>app</a:t>
            </a:r>
            <a:r>
              <a:rPr lang="it-IT" dirty="0"/>
              <a:t> scaricate su Google P</a:t>
            </a:r>
            <a:r>
              <a:rPr lang="it-IT" dirty="0" smtClean="0"/>
              <a:t>lay </a:t>
            </a:r>
            <a:r>
              <a:rPr lang="it-IT" dirty="0" err="1"/>
              <a:t>S</a:t>
            </a:r>
            <a:r>
              <a:rPr lang="it-IT" dirty="0" err="1" smtClean="0"/>
              <a:t>tore</a:t>
            </a:r>
            <a:r>
              <a:rPr lang="it-IT" dirty="0"/>
              <a:t>, </a:t>
            </a:r>
            <a:endParaRPr lang="it-IT" dirty="0" smtClean="0"/>
          </a:p>
          <a:p>
            <a:r>
              <a:rPr lang="it-IT" dirty="0" smtClean="0"/>
              <a:t>l'</a:t>
            </a:r>
            <a:r>
              <a:rPr lang="it-IT" dirty="0" err="1" smtClean="0"/>
              <a:t>app</a:t>
            </a:r>
            <a:r>
              <a:rPr lang="it-IT" dirty="0" smtClean="0"/>
              <a:t> </a:t>
            </a:r>
            <a:r>
              <a:rPr lang="it-IT" dirty="0" err="1" smtClean="0"/>
              <a:t>Android</a:t>
            </a:r>
            <a:r>
              <a:rPr lang="it-IT" dirty="0" smtClean="0"/>
              <a:t> </a:t>
            </a:r>
            <a:r>
              <a:rPr lang="it-IT" dirty="0"/>
              <a:t>potrebbe raggiungere molta più utenza</a:t>
            </a:r>
            <a:r>
              <a:rPr lang="it-IT" dirty="0" smtClean="0"/>
              <a:t>,</a:t>
            </a:r>
          </a:p>
          <a:p>
            <a:r>
              <a:rPr lang="it-IT" dirty="0" smtClean="0"/>
              <a:t>soprattutto </a:t>
            </a:r>
            <a:r>
              <a:rPr lang="it-IT" dirty="0"/>
              <a:t>se l'</a:t>
            </a:r>
            <a:r>
              <a:rPr lang="it-IT" dirty="0" err="1"/>
              <a:t>app</a:t>
            </a:r>
            <a:r>
              <a:rPr lang="it-IT" dirty="0"/>
              <a:t> ha un design accattivante e leggibile. </a:t>
            </a:r>
            <a:endParaRPr lang="it-IT" dirty="0" smtClean="0"/>
          </a:p>
        </p:txBody>
      </p:sp>
      <p:sp>
        <p:nvSpPr>
          <p:cNvPr id="11" name="CasellaDiTesto 10"/>
          <p:cNvSpPr txBox="1"/>
          <p:nvPr/>
        </p:nvSpPr>
        <p:spPr>
          <a:xfrm>
            <a:off x="3104844" y="3789040"/>
            <a:ext cx="5521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Un motivo per iscriversi invece di accedere come ospite </a:t>
            </a:r>
            <a:endParaRPr lang="it-IT" dirty="0" smtClean="0"/>
          </a:p>
          <a:p>
            <a:r>
              <a:rPr lang="it-IT" dirty="0" smtClean="0"/>
              <a:t>potrebbe essere </a:t>
            </a:r>
            <a:r>
              <a:rPr lang="it-IT" dirty="0"/>
              <a:t>quello di poter salvare percorsi preferiti </a:t>
            </a:r>
            <a:endParaRPr lang="it-IT" dirty="0" smtClean="0"/>
          </a:p>
          <a:p>
            <a:r>
              <a:rPr lang="it-IT" dirty="0" smtClean="0"/>
              <a:t>ricorrenti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624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6109F67-523C-52D3-2481-3100002CB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xmlns="" id="{62C56BD9-0755-13D6-84EB-E0DE091CC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xmlns="" id="{303B7717-9D00-2F4E-8BD9-695299C1CA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xmlns="" id="{D610CA02-38AF-7741-1A44-83D8233EC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4" y="1196752"/>
            <a:ext cx="1995488" cy="4019144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419872" y="1628800"/>
            <a:ext cx="2303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è la schermata di accesso nel caso in cui l’utente presenta l’account già registrato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 smtClean="0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268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4AE1F1-2DC2-B366-535D-D56408C54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xmlns="" id="{3FCFC5CE-90F7-415C-25FC-43D801B641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xmlns="" id="{ADED8C60-98F7-2F8E-BAD3-636C34D03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0" y="1125846"/>
            <a:ext cx="1995490" cy="4019142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xmlns="" id="{AAE72C28-F84E-A0D9-99B4-636EFE20BC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059832" y="1468428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è la schermata </a:t>
            </a:r>
            <a:r>
              <a:rPr lang="it-IT" dirty="0" smtClean="0"/>
              <a:t>che consente all’utente di creare e registrare l’account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 smtClean="0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638588"/>
            <a:ext cx="6192688" cy="622071"/>
          </a:xfrm>
          <a:prstGeom prst="rect">
            <a:avLst/>
          </a:prstGeom>
        </p:spPr>
      </p:pic>
      <p:sp>
        <p:nvSpPr>
          <p:cNvPr id="4" name="Freccia in su 3"/>
          <p:cNvSpPr/>
          <p:nvPr/>
        </p:nvSpPr>
        <p:spPr>
          <a:xfrm>
            <a:off x="5385224" y="436812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2843808" y="5229200"/>
            <a:ext cx="6396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Questa è una parte del codice </a:t>
            </a:r>
            <a:r>
              <a:rPr lang="it-IT" dirty="0" err="1" smtClean="0"/>
              <a:t>php</a:t>
            </a:r>
            <a:r>
              <a:rPr lang="it-IT" dirty="0" smtClean="0"/>
              <a:t> che consente di garantire la </a:t>
            </a:r>
          </a:p>
          <a:p>
            <a:r>
              <a:rPr lang="it-IT" dirty="0"/>
              <a:t>r</a:t>
            </a:r>
            <a:r>
              <a:rPr lang="it-IT" dirty="0" smtClean="0"/>
              <a:t>iservatezza dell’utente, in quanto dopo aver inserito la password,</a:t>
            </a:r>
          </a:p>
          <a:p>
            <a:r>
              <a:rPr lang="it-IT" dirty="0"/>
              <a:t>e</a:t>
            </a:r>
            <a:r>
              <a:rPr lang="it-IT" dirty="0" smtClean="0"/>
              <a:t>ssa viene crittografata e inserita nel database in formato </a:t>
            </a:r>
            <a:r>
              <a:rPr lang="it-IT" dirty="0" err="1" smtClean="0"/>
              <a:t>ascii</a:t>
            </a:r>
            <a:r>
              <a:rPr lang="it-IT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0537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mtClean="0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87624"/>
            <a:ext cx="1899368" cy="382555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08" y="2851388"/>
            <a:ext cx="1899369" cy="3825552"/>
          </a:xfrm>
          <a:prstGeom prst="rect">
            <a:avLst/>
          </a:prstGeom>
        </p:spPr>
      </p:pic>
      <p:sp>
        <p:nvSpPr>
          <p:cNvPr id="8" name="Freccia in su 7"/>
          <p:cNvSpPr/>
          <p:nvPr/>
        </p:nvSpPr>
        <p:spPr>
          <a:xfrm rot="5400000">
            <a:off x="6152532" y="436812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in su 8"/>
          <p:cNvSpPr/>
          <p:nvPr/>
        </p:nvSpPr>
        <p:spPr>
          <a:xfrm rot="16200000">
            <a:off x="3203848" y="162880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/>
          <p:cNvSpPr txBox="1"/>
          <p:nvPr/>
        </p:nvSpPr>
        <p:spPr>
          <a:xfrm>
            <a:off x="4139952" y="1809690"/>
            <a:ext cx="4687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Permette all’utente di verificare se ha effettuato</a:t>
            </a:r>
          </a:p>
          <a:p>
            <a:r>
              <a:rPr lang="it-IT" dirty="0"/>
              <a:t>l</a:t>
            </a:r>
            <a:r>
              <a:rPr lang="it-IT" dirty="0" smtClean="0"/>
              <a:t>’accesso 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2734631" y="4010957"/>
            <a:ext cx="3129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Qui si possono visualizzare tutti i luoghi presenti nella mappa facendo notare le informazioni in merito all’accessibilità consentita anche nei confronti di persone con mobilità ridotta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0723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mtClean="0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6" y="1628800"/>
            <a:ext cx="1844186" cy="371440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628800"/>
            <a:ext cx="1871663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sellaDiTesto 6"/>
          <p:cNvSpPr txBox="1"/>
          <p:nvPr/>
        </p:nvSpPr>
        <p:spPr>
          <a:xfrm>
            <a:off x="5148064" y="2636912"/>
            <a:ext cx="3672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Queste sono due delle possibili schermate che un utente potrebbe visualizzare qualora selezionasse un luogo del quale desidera ottenere informazioni relative all’accessibilità.</a:t>
            </a:r>
          </a:p>
        </p:txBody>
      </p:sp>
    </p:spTree>
    <p:extLst>
      <p:ext uri="{BB962C8B-B14F-4D97-AF65-F5344CB8AC3E}">
        <p14:creationId xmlns:p14="http://schemas.microsoft.com/office/powerpoint/2010/main" val="3330505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/>
          <p:cNvSpPr txBox="1">
            <a:spLocks/>
          </p:cNvSpPr>
          <p:nvPr/>
        </p:nvSpPr>
        <p:spPr>
          <a:xfrm>
            <a:off x="0" y="1268760"/>
            <a:ext cx="9144000" cy="4896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-17883" y="0"/>
            <a:ext cx="91440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smtClean="0">
                <a:solidFill>
                  <a:srgbClr val="92D050"/>
                </a:solidFill>
              </a:rPr>
              <a:t>Introduzione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84" y="1650686"/>
            <a:ext cx="2088232" cy="2097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8" y="1650686"/>
            <a:ext cx="2087724" cy="20877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32" y="1619127"/>
            <a:ext cx="2097905" cy="2097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90395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85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92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74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2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34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-17883" y="0"/>
            <a:ext cx="9144000" cy="936104"/>
          </a:xfrm>
        </p:spPr>
        <p:txBody>
          <a:bodyPr/>
          <a:lstStyle/>
          <a:p>
            <a:pPr algn="ctr"/>
            <a:r>
              <a:rPr lang="it-IT" dirty="0">
                <a:solidFill>
                  <a:srgbClr val="92D050"/>
                </a:solidFill>
              </a:rPr>
              <a:t>Teck </a:t>
            </a:r>
            <a:r>
              <a:rPr lang="it-IT" dirty="0" err="1">
                <a:solidFill>
                  <a:srgbClr val="92D050"/>
                </a:solidFill>
              </a:rPr>
              <a:t>Stack</a:t>
            </a:r>
            <a:endParaRPr lang="it-IT" dirty="0">
              <a:solidFill>
                <a:srgbClr val="92D05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79512" y="1268760"/>
            <a:ext cx="6400800" cy="554461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Linguaggio di programmazione:  </a:t>
            </a:r>
            <a:r>
              <a:rPr lang="it-IT" sz="2200" dirty="0" err="1">
                <a:solidFill>
                  <a:schemeClr val="tx1"/>
                </a:solidFill>
              </a:rPr>
              <a:t>Kotlin</a:t>
            </a: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algn="l"/>
            <a:endParaRPr lang="it-IT" sz="220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IDE di sviluppo: </a:t>
            </a:r>
            <a:r>
              <a:rPr lang="it-IT" sz="2200" dirty="0" err="1">
                <a:solidFill>
                  <a:schemeClr val="tx1"/>
                </a:solidFill>
              </a:rPr>
              <a:t>Android</a:t>
            </a:r>
            <a:r>
              <a:rPr lang="it-IT" sz="2200" dirty="0">
                <a:solidFill>
                  <a:schemeClr val="tx1"/>
                </a:solidFill>
              </a:rPr>
              <a:t> studio</a:t>
            </a:r>
          </a:p>
          <a:p>
            <a:pPr algn="l"/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API Service: </a:t>
            </a:r>
            <a:r>
              <a:rPr lang="it-IT" sz="2200" dirty="0" err="1">
                <a:solidFill>
                  <a:schemeClr val="tx1"/>
                </a:solidFill>
              </a:rPr>
              <a:t>OpenFreeMap</a:t>
            </a:r>
            <a:r>
              <a:rPr lang="it-IT" sz="2200" dirty="0">
                <a:solidFill>
                  <a:schemeClr val="tx1"/>
                </a:solidFill>
              </a:rPr>
              <a:t>, </a:t>
            </a:r>
            <a:r>
              <a:rPr lang="it-IT" sz="2200" dirty="0" err="1">
                <a:solidFill>
                  <a:schemeClr val="tx1"/>
                </a:solidFill>
              </a:rPr>
              <a:t>Overpass</a:t>
            </a:r>
            <a:r>
              <a:rPr lang="it-IT" sz="2200" dirty="0">
                <a:solidFill>
                  <a:schemeClr val="tx1"/>
                </a:solidFill>
              </a:rPr>
              <a:t> API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tx1"/>
                </a:solidFill>
              </a:rPr>
              <a:t>Tool</a:t>
            </a:r>
            <a:r>
              <a:rPr lang="it-IT" sz="2200" b="1" dirty="0">
                <a:solidFill>
                  <a:schemeClr val="tx1"/>
                </a:solidFill>
              </a:rPr>
              <a:t> di sviluppo: </a:t>
            </a:r>
            <a:r>
              <a:rPr lang="it-IT" sz="2200" dirty="0" err="1">
                <a:solidFill>
                  <a:schemeClr val="tx1"/>
                </a:solidFill>
              </a:rPr>
              <a:t>Git</a:t>
            </a:r>
            <a:r>
              <a:rPr lang="it-IT" sz="2200" dirty="0">
                <a:solidFill>
                  <a:schemeClr val="tx1"/>
                </a:solidFill>
              </a:rPr>
              <a:t> &amp; </a:t>
            </a:r>
            <a:r>
              <a:rPr lang="it-IT" sz="2200" dirty="0" err="1">
                <a:solidFill>
                  <a:schemeClr val="tx1"/>
                </a:solidFill>
              </a:rPr>
              <a:t>gitHub</a:t>
            </a:r>
            <a:r>
              <a:rPr lang="it-IT" sz="2200" dirty="0">
                <a:solidFill>
                  <a:schemeClr val="tx1"/>
                </a:solidFill>
              </a:rPr>
              <a:t>, </a:t>
            </a:r>
            <a:r>
              <a:rPr lang="it-IT" sz="2200" dirty="0" err="1">
                <a:solidFill>
                  <a:schemeClr val="tx1"/>
                </a:solidFill>
              </a:rPr>
              <a:t>Docker</a:t>
            </a:r>
            <a:endParaRPr lang="it-IT" sz="2200" dirty="0">
              <a:solidFill>
                <a:schemeClr val="tx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62" y="1052736"/>
            <a:ext cx="18050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08" y="2767236"/>
            <a:ext cx="980728" cy="9807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15" y="4077072"/>
            <a:ext cx="1267604" cy="1193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5589240"/>
            <a:ext cx="1007054" cy="100705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39" y="5714529"/>
            <a:ext cx="819552" cy="7767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59" y="5704417"/>
            <a:ext cx="1253929" cy="82115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47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rgbClr val="92D050"/>
                </a:solidFill>
              </a:rPr>
              <a:t>Diagramma Caso D’uso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96752"/>
            <a:ext cx="6120680" cy="4629348"/>
          </a:xfrm>
        </p:spPr>
      </p:pic>
      <p:sp>
        <p:nvSpPr>
          <p:cNvPr id="5" name="CasellaDiTesto 4"/>
          <p:cNvSpPr txBox="1"/>
          <p:nvPr/>
        </p:nvSpPr>
        <p:spPr>
          <a:xfrm>
            <a:off x="1475656" y="5733256"/>
            <a:ext cx="63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Attori</a:t>
            </a:r>
            <a:r>
              <a:rPr lang="it-IT" dirty="0"/>
              <a:t>: Utente, Amministratore;</a:t>
            </a:r>
          </a:p>
          <a:p>
            <a:r>
              <a:rPr lang="it-IT" b="1" dirty="0"/>
              <a:t>Funzionalità</a:t>
            </a:r>
            <a:r>
              <a:rPr lang="it-IT" dirty="0"/>
              <a:t>: Effettuare il login, avere acceso all’utilizzo dell’API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1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</TotalTime>
  <Words>342</Words>
  <Application>Microsoft Office PowerPoint</Application>
  <PresentationFormat>Presentazione su schermo (4:3)</PresentationFormat>
  <Paragraphs>49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18" baseType="lpstr"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Teck Stack</vt:lpstr>
      <vt:lpstr>Diagramma Caso D’uso</vt:lpstr>
      <vt:lpstr>Diagramma di sequenza</vt:lpstr>
      <vt:lpstr>Diagramma delle classi</vt:lpstr>
      <vt:lpstr>Soluzione proposta</vt:lpstr>
      <vt:lpstr>Soluzione proposta</vt:lpstr>
      <vt:lpstr>Soluzione proposta</vt:lpstr>
      <vt:lpstr>Soluzione proposta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Teck Stack</dc:title>
  <dc:creator>Alessandro Pio Casto</dc:creator>
  <cp:lastModifiedBy>Alessandro Pio Casto</cp:lastModifiedBy>
  <cp:revision>38</cp:revision>
  <dcterms:created xsi:type="dcterms:W3CDTF">2026-01-07T16:32:14Z</dcterms:created>
  <dcterms:modified xsi:type="dcterms:W3CDTF">2026-01-09T19:28:27Z</dcterms:modified>
</cp:coreProperties>
</file>